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5" r:id="rId3"/>
  </p:sldMasterIdLst>
  <p:sldIdLst>
    <p:sldId id="256" r:id="rId4"/>
    <p:sldId id="257" r:id="rId5"/>
    <p:sldId id="259" r:id="rId6"/>
    <p:sldId id="353" r:id="rId7"/>
    <p:sldId id="354" r:id="rId8"/>
    <p:sldId id="258" r:id="rId9"/>
    <p:sldId id="355" r:id="rId10"/>
    <p:sldId id="356" r:id="rId11"/>
    <p:sldId id="357" r:id="rId12"/>
    <p:sldId id="260" r:id="rId13"/>
    <p:sldId id="261" r:id="rId14"/>
    <p:sldId id="262" r:id="rId15"/>
    <p:sldId id="263" r:id="rId16"/>
    <p:sldId id="358" r:id="rId17"/>
    <p:sldId id="359" r:id="rId18"/>
    <p:sldId id="264" r:id="rId19"/>
    <p:sldId id="360" r:id="rId20"/>
    <p:sldId id="361" r:id="rId21"/>
    <p:sldId id="362" r:id="rId22"/>
    <p:sldId id="363" r:id="rId23"/>
    <p:sldId id="364" r:id="rId24"/>
    <p:sldId id="365" r:id="rId25"/>
    <p:sldId id="267" r:id="rId26"/>
    <p:sldId id="268" r:id="rId27"/>
    <p:sldId id="366" r:id="rId28"/>
    <p:sldId id="367" r:id="rId29"/>
    <p:sldId id="368" r:id="rId30"/>
    <p:sldId id="369" r:id="rId31"/>
    <p:sldId id="370" r:id="rId32"/>
    <p:sldId id="265" r:id="rId33"/>
    <p:sldId id="371" r:id="rId34"/>
    <p:sldId id="372" r:id="rId35"/>
    <p:sldId id="373" r:id="rId36"/>
    <p:sldId id="374" r:id="rId37"/>
    <p:sldId id="375" r:id="rId38"/>
    <p:sldId id="269" r:id="rId39"/>
    <p:sldId id="376" r:id="rId40"/>
    <p:sldId id="270" r:id="rId41"/>
    <p:sldId id="377" r:id="rId42"/>
    <p:sldId id="378" r:id="rId43"/>
    <p:sldId id="379" r:id="rId44"/>
    <p:sldId id="272" r:id="rId45"/>
    <p:sldId id="380" r:id="rId46"/>
    <p:sldId id="271" r:id="rId47"/>
    <p:sldId id="381" r:id="rId48"/>
    <p:sldId id="382" r:id="rId49"/>
    <p:sldId id="273" r:id="rId50"/>
    <p:sldId id="383" r:id="rId51"/>
    <p:sldId id="384" r:id="rId52"/>
    <p:sldId id="385" r:id="rId53"/>
    <p:sldId id="274" r:id="rId54"/>
    <p:sldId id="386" r:id="rId55"/>
    <p:sldId id="276" r:id="rId56"/>
    <p:sldId id="387" r:id="rId57"/>
    <p:sldId id="388" r:id="rId58"/>
    <p:sldId id="277" r:id="rId59"/>
    <p:sldId id="389" r:id="rId60"/>
    <p:sldId id="278" r:id="rId61"/>
    <p:sldId id="390" r:id="rId62"/>
    <p:sldId id="391" r:id="rId63"/>
    <p:sldId id="392" r:id="rId64"/>
    <p:sldId id="393" r:id="rId65"/>
    <p:sldId id="279" r:id="rId66"/>
    <p:sldId id="394" r:id="rId67"/>
    <p:sldId id="395" r:id="rId68"/>
    <p:sldId id="396" r:id="rId69"/>
    <p:sldId id="397" r:id="rId70"/>
    <p:sldId id="280" r:id="rId71"/>
    <p:sldId id="398" r:id="rId72"/>
    <p:sldId id="281" r:id="rId73"/>
    <p:sldId id="399" r:id="rId74"/>
    <p:sldId id="400" r:id="rId75"/>
    <p:sldId id="401" r:id="rId76"/>
    <p:sldId id="402" r:id="rId77"/>
    <p:sldId id="403" r:id="rId78"/>
    <p:sldId id="404" r:id="rId79"/>
    <p:sldId id="282" r:id="rId80"/>
    <p:sldId id="405" r:id="rId81"/>
    <p:sldId id="406" r:id="rId82"/>
    <p:sldId id="283" r:id="rId83"/>
    <p:sldId id="407" r:id="rId84"/>
    <p:sldId id="285" r:id="rId85"/>
    <p:sldId id="284" r:id="rId86"/>
    <p:sldId id="408" r:id="rId87"/>
    <p:sldId id="409" r:id="rId88"/>
    <p:sldId id="410" r:id="rId89"/>
    <p:sldId id="286" r:id="rId90"/>
    <p:sldId id="411" r:id="rId91"/>
    <p:sldId id="412" r:id="rId92"/>
    <p:sldId id="287" r:id="rId93"/>
    <p:sldId id="413" r:id="rId94"/>
    <p:sldId id="414" r:id="rId95"/>
    <p:sldId id="415" r:id="rId96"/>
    <p:sldId id="416" r:id="rId97"/>
    <p:sldId id="288" r:id="rId98"/>
    <p:sldId id="417" r:id="rId99"/>
    <p:sldId id="289" r:id="rId100"/>
    <p:sldId id="290" r:id="rId101"/>
    <p:sldId id="418" r:id="rId102"/>
    <p:sldId id="333" r:id="rId10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6" autoAdjust="0"/>
    <p:restoredTop sz="94658" autoAdjust="0"/>
  </p:normalViewPr>
  <p:slideViewPr>
    <p:cSldViewPr snapToGrid="0">
      <p:cViewPr varScale="1">
        <p:scale>
          <a:sx n="95" d="100"/>
          <a:sy n="95" d="100"/>
        </p:scale>
        <p:origin x="4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tableStyles" Target="tableStyle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038CE3-5378-E140-8056-582DCB5225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EFCCE-92C1-EB41-8B68-D85F492DDDEF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952F39A-8964-8A44-86B1-26A33E2E19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BAE450-D3DC-D44E-914E-0FD32FBBC2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EA6F9E-6D79-C14C-A95E-8C2C6A0473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8824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BB23300-2312-FD4B-BBF6-1B0594C3A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C0E77-9862-1142-802A-B3E069D6AE6C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82A6F27-3FE0-4241-B529-284959B9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ABE0EA0-1D72-7247-B696-E0F8F2FF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2E6FB6-55CD-F54D-8985-27FAFC1B67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79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F6AA62D-A0D5-E14F-8F55-9011E20CA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8B1D5-861B-3242-8590-47372C6BEDCF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0876CB-129E-AC48-BCC8-E53DF3EB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34B542-1E6B-0545-B2AF-BA08006C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62EF6-3179-4D48-B695-ACC7C9AAA7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277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8CDCF7D-2464-F646-B2B2-F2AF2F66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0FA2E-3EF3-1546-949D-38E449A402A0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D1AEA79-AC09-6843-8BD2-EF379D5C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040E0F-1E37-8046-B273-74B051C4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D6D972-B68F-1B44-B7D4-316A71390E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1344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629E1-DC20-B041-A503-4F83644A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EFBD3-F1CF-184B-A34F-4F3B3D8AFF98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D7D42-B71A-6243-AF6E-7F518ACA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9472A-DF44-7746-8013-7EA9C3B2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533D79-2416-EF41-9C29-D7993D75EF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972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0B2C0-576E-7D49-84E7-06E7EA7F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79F41-3303-AB42-BB73-F0369AF655A2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3E2DE-DE5E-E64A-A7E7-F36AB755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CF325-E53A-4348-9D38-0E2C9456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AE88F3-E17E-8C4F-87FC-82F2E524B4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85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B8FA36-B0F6-034D-85C2-5F1ABDCBD2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AAF32-872E-DE47-9438-C6C98FEA10A2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D34B483-3F04-874D-A190-8033A44D54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0CDAE1-E849-F34A-BE9E-C7CF540F60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E38747-43AF-B340-95FE-980C72C20C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564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6873AB-A020-9F46-8763-62B3A591B9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3A34F-9B26-5240-B37F-59938096F885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8A177A-8471-E341-92F6-778216F44C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780D6C8-9F7F-B54A-ABF4-488F0B3ABF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72A10B-B05D-2642-92B9-6A496460BD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065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1B889-C075-D24C-AB22-3DB8511C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ADA8D-5F97-1A4F-939F-78B27AD2ED96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0AAD8-17DF-864C-9278-1D6D0D69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18E3E-0631-2D45-9A81-A2D9619C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9A364D-D847-3949-AE3D-AF865669F6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45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403AB-F634-384E-837D-62BC8A34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23A79-9A4E-594A-88B7-926B15DE8FD4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A7FBA-EACC-1F43-A72E-5AE346C50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7091-8C04-B644-8C0E-4F7ACF7E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319CF1-474C-9F4B-B15C-7BB7DE5180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24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3C97E-F049-B043-B51A-91ADC6CEA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547AF-2C03-C246-BC8C-7A421D5B1F82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E247-9D47-EF4C-9359-6F71BB84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B2BD0-8633-554C-9004-B50A60B7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281E3D-D165-4044-8BEA-61EFE10BF7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9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270AB6-4E72-AB47-A9FB-0329F739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B23BF-FD4B-1744-9AB1-EBAFD28A5886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55AE2E7-F8B6-6540-856C-13E486DBB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63DDAB-DFB3-E745-BFDC-F091B799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F6D342-0EEB-4D46-BCFC-DD5BC6E280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83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4B5A8C7-5CA4-6144-8BF5-D818BC319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15AFE-DD11-B446-A9C5-4E7950A0025E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E4EDC9C-2643-E34A-B404-FD434766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24DCDD-952B-FF48-9E96-EDEF8A03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7A2AB5-C916-DA4C-A93D-0B230EAEAB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47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967F44A-2A7B-BF43-BE6A-44BC8CA7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FFF33-9F86-EF4F-9BA7-2BA34E3BC87F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497810-219A-8B43-8BE7-2E2D0DCD1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8B42951-09AD-6746-BD88-8A460C42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7140B9-9580-C54D-A849-DE6BF2FEDD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75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0C011A0-2ABE-B94E-B746-520F5DCEFB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FEBE235-E092-064B-B3F0-9E9882FE9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205F67C0-5864-014D-9361-0D532E316D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DFABCB54-38D8-B742-8E29-706909AB276C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550F0F70-6454-9B4A-90B4-8A7E3F41F13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613F4409-39C3-4B43-BF45-64630C51F4B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fld id="{ACB7C23C-933E-F644-ADC5-A2E0E6253FC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4CD3ADE-CE85-E747-9464-F72A6CF5A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23F9A5-575C-DD4E-A911-ADBB31070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300549A2-E8E4-2F47-8F53-03C64FC7C68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D4001189-7BAF-8948-B3CD-3D34841D095C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8E55654-05F3-574B-8BFD-82606C18E36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89DB90D0-A6E7-484B-8B7E-459498667B2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fld id="{E6121FD6-145B-0C4F-890B-085858711A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9DAC5519-DE8F-084C-B293-D9220BB4A0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FEACCA94-C03A-2241-85B2-C490985758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43000" y="1828800"/>
            <a:ext cx="7543800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C44D5-7D61-304D-B792-D8FA3C916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92939CC-8537-134A-8CDE-181B31B35181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550AE-AAA2-FD4B-A0C7-7F4E254DD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3E954-A661-A740-95F1-FF1703D6A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87F011E-950E-AF45-9BCF-CA0DD8BF05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3600" kern="1200" dirty="0">
          <a:solidFill>
            <a:srgbClr val="FF0000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7DA5AC89-5296-DC46-9540-94F3A3FDC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The Physical Layer</a:t>
            </a:r>
          </a:p>
        </p:txBody>
      </p:sp>
      <p:sp>
        <p:nvSpPr>
          <p:cNvPr id="4099" name="Subtitle 2">
            <a:extLst>
              <a:ext uri="{FF2B5EF4-FFF2-40B4-BE49-F238E27FC236}">
                <a16:creationId xmlns:a16="http://schemas.microsoft.com/office/drawing/2014/main" id="{FD8F252B-D42C-C340-9BBD-1809065D8D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Chapter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6F74DB8-157D-2E42-A885-95B4AA58B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Bandwidth-Limited Signals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2F43EA8-CF4F-A540-9D00-7A51232F96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334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to the original signal</a:t>
            </a:r>
            <a:r>
              <a:rPr lang="en-US" altLang="en-US"/>
              <a:t>.</a:t>
            </a:r>
          </a:p>
        </p:txBody>
      </p:sp>
      <p:pic>
        <p:nvPicPr>
          <p:cNvPr id="8196" name="Picture 2">
            <a:extLst>
              <a:ext uri="{FF2B5EF4-FFF2-40B4-BE49-F238E27FC236}">
                <a16:creationId xmlns:a16="http://schemas.microsoft.com/office/drawing/2014/main" id="{6FD4F847-FDEC-B542-8982-184E7063F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2133600"/>
            <a:ext cx="869156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51326CE0-B400-6D41-8AE9-9485308369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82947" name="Subtitle 2">
            <a:extLst>
              <a:ext uri="{FF2B5EF4-FFF2-40B4-BE49-F238E27FC236}">
                <a16:creationId xmlns:a16="http://schemas.microsoft.com/office/drawing/2014/main" id="{BAC8A955-069E-1648-BB25-F09E1052C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438EC4C-F3B5-F641-A0CA-7537D1B1D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Bandwidth-Limited Signals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2655AE1-15A9-5047-800E-FC3727CBE3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334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to the original signal.</a:t>
            </a:r>
          </a:p>
        </p:txBody>
      </p:sp>
      <p:pic>
        <p:nvPicPr>
          <p:cNvPr id="9220" name="Picture 2">
            <a:extLst>
              <a:ext uri="{FF2B5EF4-FFF2-40B4-BE49-F238E27FC236}">
                <a16:creationId xmlns:a16="http://schemas.microsoft.com/office/drawing/2014/main" id="{5D863478-D667-F647-9873-D53DB8D52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868680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EAE3E0A8-7F9F-0848-A82B-2D9106BEC6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Bandwidth-Limited Signals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E0257A13-E2CE-6445-974D-CB91CE765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334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the original signal.</a:t>
            </a:r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64D7B21E-92A6-FB47-AFE7-9AC6986EB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133600"/>
            <a:ext cx="842327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5A3D9E9-996E-A749-A62C-FA839F73E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Bandwidth-Limited Signals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3302F68-AC90-0D48-875C-E12E3CB00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334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to the original signal.</a:t>
            </a:r>
          </a:p>
        </p:txBody>
      </p:sp>
      <p:pic>
        <p:nvPicPr>
          <p:cNvPr id="11268" name="Picture 2">
            <a:extLst>
              <a:ext uri="{FF2B5EF4-FFF2-40B4-BE49-F238E27FC236}">
                <a16:creationId xmlns:a16="http://schemas.microsoft.com/office/drawing/2014/main" id="{8FECC9B0-1EA9-9C48-B9AE-EFFC7EE7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057400"/>
            <a:ext cx="8872537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Bandwidth-Limited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92250"/>
            <a:ext cx="7772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For digital transmission, the goal is to receive a signal with just enough fidelity to reconstruct the sequence of sending bits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Fig.(e) can already do this, so it is wasteful to use more harmonics to receive a more accurate replica</a:t>
            </a:r>
          </a:p>
        </p:txBody>
      </p:sp>
    </p:spTree>
    <p:extLst>
      <p:ext uri="{BB962C8B-B14F-4D97-AF65-F5344CB8AC3E}">
        <p14:creationId xmlns:p14="http://schemas.microsoft.com/office/powerpoint/2010/main" val="125813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Bandwidth-Limited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492250"/>
                <a:ext cx="7772400" cy="3243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If the bit rate is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 bits/sec, to send the 8 bits in our example needs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8/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 seconds, i.e.,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=8/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, so the first harmonic is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/8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/8</m:t>
                    </m:r>
                  </m:oMath>
                </a14:m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If the cutoff frequency is 3,000Hz (an ordinary telephone line, often called a voice-grade line), the highest harmonic passed through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3000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=3000/(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/8)</m:t>
                    </m:r>
                  </m:oMath>
                </a14:m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492250"/>
                <a:ext cx="7772400" cy="3243645"/>
              </a:xfrm>
              <a:prstGeom prst="rect">
                <a:avLst/>
              </a:prstGeom>
              <a:blipFill>
                <a:blip r:embed="rId2"/>
                <a:stretch>
                  <a:fillRect l="-1142" t="-1563" r="-22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66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07077A1-6989-B94C-A3F0-191FCBA712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Bandwidth-Limited Signals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87AA83F-1B29-4A4A-989A-5FEE872169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334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Relation between data rate and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harmonics for our example</a:t>
            </a:r>
            <a:r>
              <a:rPr lang="en-US" altLang="en-US"/>
              <a:t>.</a:t>
            </a:r>
          </a:p>
        </p:txBody>
      </p:sp>
      <p:pic>
        <p:nvPicPr>
          <p:cNvPr id="12293" name="Picture 6">
            <a:extLst>
              <a:ext uri="{FF2B5EF4-FFF2-40B4-BE49-F238E27FC236}">
                <a16:creationId xmlns:a16="http://schemas.microsoft.com/office/drawing/2014/main" id="{F1952DF0-2D0A-6B45-8D0E-C72B9365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77963"/>
            <a:ext cx="7772400" cy="35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Bandwidth-Limited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92250"/>
            <a:ext cx="77724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From the table we can see that, if the data rates are higher than 38.4 kbps, 0 harmonics can be sent, and no signals can be reconstructed, even if the channel is noiseless.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Limiting the bandwidth (3,000kHz) limits the data rate (&lt;38.4)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Some coding schemes that use more than two voltage levels may achieve higher data rates (introduced later)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651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Bandwidth-Limited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92250"/>
            <a:ext cx="77724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Bandwidth clarification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Analog bandwidth, measured in Hz, means the cutoff frequency of a transmission medium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Digital bandwidth, measured in bits/sec, means the maximum data rate of a channel 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It will be clear from the context when we mean the analog bandwidth or the digital bandwidth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75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Maximum Data Rate of a Channel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492250"/>
                <a:ext cx="7772400" cy="5632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In 1924, an AT&amp;T engineer, Henry Nyquist derived the maximum data rate for a finite-bandwidth noiseless channel.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If an arbitrary signal has been run through a low-pass filter of bandwidth B, the filtered signal can be completely reconstructed by making 2B samples per second. If the signal consists of V discrete levels,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𝑚𝑎𝑥𝑖𝑚𝑢𝑚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𝑑𝑎𝑡𝑎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𝑟𝑎𝑡𝑒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𝐵𝑙𝑜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𝑏𝑖𝑡𝑠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𝑠𝑒𝑐</m:t>
                      </m:r>
                    </m:oMath>
                  </m:oMathPara>
                </a14:m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For example if B = 3kHz, V = 2 (binary), the maximum data rate is 6000 bps</a:t>
                </a: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 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492250"/>
                <a:ext cx="7772400" cy="5632311"/>
              </a:xfrm>
              <a:prstGeom prst="rect">
                <a:avLst/>
              </a:prstGeom>
              <a:blipFill>
                <a:blip r:embed="rId2"/>
                <a:stretch>
                  <a:fillRect l="-1142" t="-9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50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>
            <a:extLst>
              <a:ext uri="{FF2B5EF4-FFF2-40B4-BE49-F238E27FC236}">
                <a16:creationId xmlns:a16="http://schemas.microsoft.com/office/drawing/2014/main" id="{596E77D5-B5EF-D74C-9D14-038C451D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Theoretical Basis for Data Communication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1DEABA92-B79A-0745-850E-120386B7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62200"/>
            <a:ext cx="7543800" cy="3763963"/>
          </a:xfrm>
        </p:spPr>
        <p:txBody>
          <a:bodyPr/>
          <a:lstStyle/>
          <a:p>
            <a:pPr eaLnBrk="1" hangingPunct="1"/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Fourier analysis</a:t>
            </a:r>
          </a:p>
          <a:p>
            <a:pPr eaLnBrk="1" hangingPunct="1"/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Bandwidth-limited signals</a:t>
            </a:r>
          </a:p>
          <a:p>
            <a:pPr eaLnBrk="1" hangingPunct="1"/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Maximum data rate of a channel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Maximum Data Rate of a Channel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035050"/>
                <a:ext cx="7772400" cy="6001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In 1948, Claude Shannon extended Nyquist theorem to the case of a channel subject to random noise.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The amount of thermal noise is measured by the ratio of the signal power to the noise power, called the SNR (Signal-to-Noise ratio). We use S to denote the signal power, and R to denote the noise power. SNR is S/R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𝑚𝑎𝑥𝑖𝑚𝑢𝑚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𝑑𝑎𝑡𝑎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𝑟𝑎𝑡𝑒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𝐵𝑙𝑜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(1+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𝑏𝑖𝑡𝑠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𝑠𝑒𝑐</m:t>
                      </m:r>
                    </m:oMath>
                  </m:oMathPara>
                </a14:m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For example if B = 1MHz, SNR = 10,000, the maximum data rate is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10000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𝑀𝑏𝑝𝑠</m:t>
                    </m:r>
                  </m:oMath>
                </a14:m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SNR is usually measured by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10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 in decibels (dB).  An S/R ratio of 10 is 10dB, a ratio of 100 is 20dB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035050"/>
                <a:ext cx="7772400" cy="6001643"/>
              </a:xfrm>
              <a:prstGeom prst="rect">
                <a:avLst/>
              </a:prstGeom>
              <a:blipFill>
                <a:blip r:embed="rId2"/>
                <a:stretch>
                  <a:fillRect l="-1142" t="-846" r="-17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398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Maximum Data Rate of a Channel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Shannon’s result was derived from information theory, and applies to any channel subject to thermal noise. 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There is always thermal noise due to the motion of the molecules in the system.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To improve the maximum data rate of a channel, we either improve the SNR or use more bandwidth. 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430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Transmission Media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Each physical media has its own bandwidth, delay, cost and ease of installation and maintenance.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Guided media, such as copper wire and fiber optics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Unguided media, such as terrestrial wireless, satellite and lasers through the air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376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87E3F4C-8CEC-AC4C-B390-FC3AD1A87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Guided Transmission Media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BF9E83B4-152F-914C-8CBF-41DCDD55A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2033588"/>
            <a:ext cx="67818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Magnetic media</a:t>
            </a:r>
          </a:p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Twisted pairs</a:t>
            </a:r>
          </a:p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Coaxial cable</a:t>
            </a:r>
          </a:p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Power lines</a:t>
            </a:r>
          </a:p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Fiber optics</a:t>
            </a:r>
          </a:p>
          <a:p>
            <a:pPr eaLnBrk="1" hangingPunct="1">
              <a:buFontTx/>
              <a:buChar char="•"/>
            </a:pPr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05D416C-DA71-224E-9B02-8FE78C8A5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Magnetic Media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0F6B9AEC-5B7B-BD43-A712-4F84E436C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1676400"/>
            <a:ext cx="7086600" cy="48768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Write data onto magnetic media</a:t>
            </a:r>
          </a:p>
          <a:p>
            <a:pPr lvl="1" eaLnBrk="1" hangingPunct="1"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Disks</a:t>
            </a:r>
          </a:p>
          <a:p>
            <a:pPr lvl="1" eaLnBrk="1" hangingPunct="1"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Tapes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transmission speed</a:t>
            </a:r>
          </a:p>
          <a:p>
            <a:pPr lvl="1" eaLnBrk="1" hangingPunct="1"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Never underestimate the bandwidth of a station wagon full of tapes hurtling down the highway.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Magnetic Media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Speed: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An industry-standard Ultrium tape can hold 800 gigabytes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 box 60*60*60 cm can hold about 1000 such tapes, for a total capacity of 800 terabytes, or 6400 terabits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 box of tapes can be delivered anywhere in the United States in 24 hours by express companies, such that the data rate is 6400 terabits/86400 sec = 70 Gbps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No computer network can even approach this.</a:t>
            </a:r>
          </a:p>
        </p:txBody>
      </p:sp>
    </p:spTree>
    <p:extLst>
      <p:ext uri="{BB962C8B-B14F-4D97-AF65-F5344CB8AC3E}">
        <p14:creationId xmlns:p14="http://schemas.microsoft.com/office/powerpoint/2010/main" val="1874952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Magnetic Media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Cost: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 cost of an Ultrium tape is $40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 tape can be reused at least 10 times, so the cost is 40*1000/10 = $4000 per box per usage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Add another $1000 for shipping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We have a cost of $5000 to ship 800 TB, i.e., shipping a gigabyte for a little over half a cent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No computer network can beat this.</a:t>
            </a:r>
          </a:p>
        </p:txBody>
      </p:sp>
    </p:spTree>
    <p:extLst>
      <p:ext uri="{BB962C8B-B14F-4D97-AF65-F5344CB8AC3E}">
        <p14:creationId xmlns:p14="http://schemas.microsoft.com/office/powerpoint/2010/main" val="3016689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Magnetic Media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 biggest problem with magnetic media is delay.</a:t>
            </a:r>
          </a:p>
        </p:txBody>
      </p:sp>
    </p:spTree>
    <p:extLst>
      <p:ext uri="{BB962C8B-B14F-4D97-AF65-F5344CB8AC3E}">
        <p14:creationId xmlns:p14="http://schemas.microsoft.com/office/powerpoint/2010/main" val="956784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Twisted Pairs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 most common transmission media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 twisted pair consists of two insulated copper wires, typically 1 mm thick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 wires 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twisted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avoid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energy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radiation.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CA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usually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carried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difference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voltage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between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wires;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better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immunity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external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noise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because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noise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affect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both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wires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same,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leaving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differential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unchanged</a:t>
            </a:r>
          </a:p>
        </p:txBody>
      </p:sp>
    </p:spTree>
    <p:extLst>
      <p:ext uri="{BB962C8B-B14F-4D97-AF65-F5344CB8AC3E}">
        <p14:creationId xmlns:p14="http://schemas.microsoft.com/office/powerpoint/2010/main" val="1940081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Twisted Pairs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Application: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telephone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system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Both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telephone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calls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ADSL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Internet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access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run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twisted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Twisted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run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several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amplification;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longer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becomes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attenuated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repeaters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needed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Twisted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bundled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together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encased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protective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sheath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87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>
            <a:extLst>
              <a:ext uri="{FF2B5EF4-FFF2-40B4-BE49-F238E27FC236}">
                <a16:creationId xmlns:a16="http://schemas.microsoft.com/office/drawing/2014/main" id="{6C246A81-9816-B041-B74B-C59E6AEE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Fourier</a:t>
            </a:r>
            <a:r>
              <a:rPr altLang="en-US"/>
              <a:t> </a:t>
            </a:r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Content Placeholder 4">
                <a:extLst>
                  <a:ext uri="{FF2B5EF4-FFF2-40B4-BE49-F238E27FC236}">
                    <a16:creationId xmlns:a16="http://schemas.microsoft.com/office/drawing/2014/main" id="{AC7BC42D-5AFD-984B-A37C-0BCB3A2957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5" y="1290918"/>
                <a:ext cx="8077200" cy="4678363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We model the behavior of variation of voltage or current with mathematical functions</a:t>
                </a:r>
              </a:p>
              <a:p>
                <a:pPr eaLnBrk="1" hangingPunct="1"/>
                <a:r>
                  <a:rPr lang="en-US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Fourier series is used</a:t>
                </a:r>
              </a:p>
              <a:p>
                <a:pPr eaLnBrk="1" hangingPunct="1"/>
                <a:endParaRPr lang="en-US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eaLnBrk="1" hangingPunct="1">
                  <a:buNone/>
                </a:pPr>
                <a:r>
                  <a:rPr lang="en-US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                                     (2-1)</a:t>
                </a:r>
              </a:p>
              <a:p>
                <a:pPr marL="0" indent="0" eaLnBrk="1" hangingPunct="1">
                  <a:buNone/>
                </a:pPr>
                <a:endParaRPr lang="en-US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=1/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fundamental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</a:t>
                </a: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are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sine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cosine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amplitudes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i="1" dirty="0"/>
                  <a:t>n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harmonics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7" name="Content Placeholder 4">
                <a:extLst>
                  <a:ext uri="{FF2B5EF4-FFF2-40B4-BE49-F238E27FC236}">
                    <a16:creationId xmlns:a16="http://schemas.microsoft.com/office/drawing/2014/main" id="{AC7BC42D-5AFD-984B-A37C-0BCB3A295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5" y="1290918"/>
                <a:ext cx="8077200" cy="4678363"/>
              </a:xfrm>
              <a:blipFill>
                <a:blip r:embed="rId2"/>
                <a:stretch>
                  <a:fillRect l="-1256" t="-1355" r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2">
            <a:extLst>
              <a:ext uri="{FF2B5EF4-FFF2-40B4-BE49-F238E27FC236}">
                <a16:creationId xmlns:a16="http://schemas.microsoft.com/office/drawing/2014/main" id="{67ABEEA7-403E-C04E-A8D0-12FB645A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750576"/>
            <a:ext cx="69151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C892DBB-848A-F342-948A-772C768A77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Twisted Pairs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F7943EF-5E0A-6B47-935A-4B70B6BB2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Category 5 UTP cable with four twisted pairs</a:t>
            </a:r>
          </a:p>
        </p:txBody>
      </p:sp>
      <p:pic>
        <p:nvPicPr>
          <p:cNvPr id="16391" name="Picture 7" descr="02-03">
            <a:extLst>
              <a:ext uri="{FF2B5EF4-FFF2-40B4-BE49-F238E27FC236}">
                <a16:creationId xmlns:a16="http://schemas.microsoft.com/office/drawing/2014/main" id="{99E55B6F-319D-8246-A259-9564FE1B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651000"/>
            <a:ext cx="869315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Twisted Pairs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either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analog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digital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information.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Speed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bandwidth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depends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thickness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traveled.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More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twists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meter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result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less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crosstalk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better-quality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longer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distances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Several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Mbps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achieved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few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km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Different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standards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twisted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differently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100-Mbps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Ethernet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direction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1-Gbps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Ethernet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four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both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directions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simultaneously.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657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Twisted Pairs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Full-duplex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links: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links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run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both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directions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same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time,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like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two-lane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road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Half-duplex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links: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links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run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both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directions,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time,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like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single-track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railroad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line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Simplex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links: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links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run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direction,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like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one-way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street</a:t>
            </a:r>
          </a:p>
        </p:txBody>
      </p:sp>
    </p:spTree>
    <p:extLst>
      <p:ext uri="{BB962C8B-B14F-4D97-AF65-F5344CB8AC3E}">
        <p14:creationId xmlns:p14="http://schemas.microsoft.com/office/powerpoint/2010/main" val="4085699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Twisted Pairs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Varieties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twisted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pairs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Category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Category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5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Category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6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Category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3~6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UTP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(Unshielded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Twisted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Pairs);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consist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wires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insulators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Category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7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Shielding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individual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twisted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reducing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external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crosstalk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nearby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cables</a:t>
            </a:r>
          </a:p>
        </p:txBody>
      </p:sp>
    </p:spTree>
    <p:extLst>
      <p:ext uri="{BB962C8B-B14F-4D97-AF65-F5344CB8AC3E}">
        <p14:creationId xmlns:p14="http://schemas.microsoft.com/office/powerpoint/2010/main" val="3409751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Coaxial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Cable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Better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shielding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greater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bandwidth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unshielded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twisted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longer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speeds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Consists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stiff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copper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core,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surrounded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insulating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material.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insulator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encased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cylindrical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conductor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closely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woven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braided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mesh).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outer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conductor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covered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protective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plastic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sheath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066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Coaxial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Cable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Two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kinds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commonly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used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50-ohm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cable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digital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75-ohm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cable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analog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cable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television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bandwidth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depends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cable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quality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length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Up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few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GHz</a:t>
            </a:r>
          </a:p>
        </p:txBody>
      </p:sp>
    </p:spTree>
    <p:extLst>
      <p:ext uri="{BB962C8B-B14F-4D97-AF65-F5344CB8AC3E}">
        <p14:creationId xmlns:p14="http://schemas.microsoft.com/office/powerpoint/2010/main" val="1561815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FCB17DE-4213-C546-B154-6911E533C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Coaxial Cable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D1885E1-3F47-254E-B74C-E210DE1AC4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 coaxial cable</a:t>
            </a:r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586DD7D7-231A-A645-BA39-4D090BCB5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362200"/>
            <a:ext cx="88804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Power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have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electricity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companies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low-rate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such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remote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metering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many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years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Renewed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interest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high-rate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Inside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homes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LAN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Outside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broadband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Internet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access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CA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Convenience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Plug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TV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receiver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wall,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receive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movies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electrical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wiring.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data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superimposed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low-frequency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3513430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2DACA4D-8767-0447-A6A8-BB4048A08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Power Lines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2373B8C-E97A-314E-8701-7A473DEEC8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network that uses household electrical wiring</a:t>
            </a:r>
            <a:r>
              <a:rPr lang="en-US" altLang="en-US" dirty="0"/>
              <a:t>.</a:t>
            </a:r>
          </a:p>
        </p:txBody>
      </p:sp>
      <p:pic>
        <p:nvPicPr>
          <p:cNvPr id="18436" name="Picture 2">
            <a:extLst>
              <a:ext uri="{FF2B5EF4-FFF2-40B4-BE49-F238E27FC236}">
                <a16:creationId xmlns:a16="http://schemas.microsoft.com/office/drawing/2014/main" id="{42758192-285D-CA41-B5F5-9D866A743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209800"/>
            <a:ext cx="85439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Difficulty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designed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distribute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low-frequency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electrical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(50-60Hz),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wiring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attenuates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(MHz)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high-rate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data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Susceptible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electrical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noise,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e.g.,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switch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appliances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Radiate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cause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interference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91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Fourier</a:t>
            </a:r>
            <a:r>
              <a:rPr lang="en-CA" altLang="en-US" dirty="0"/>
              <a:t> </a:t>
            </a:r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92250"/>
            <a:ext cx="77724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data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finite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duration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handled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imagining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repeats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entire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pattern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period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T.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en-US" sz="2400" dirty="0"/>
              <a:t>Function reconstructed with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997E6-5F82-9049-8ACD-9011F2CC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51" y="3497917"/>
            <a:ext cx="85820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9834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02285"/>
            <a:ext cx="7772400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long-haul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network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backbones,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high-speed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LANs,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high-speed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Internet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access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such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FttH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(Fiber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Home)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optical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system: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source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pulse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light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bit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absence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light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bit</a:t>
            </a:r>
            <a:r>
              <a:rPr lang="zh-CN" altLang="en-US" sz="2400" dirty="0"/>
              <a:t> </a:t>
            </a:r>
            <a:r>
              <a:rPr lang="en-US" altLang="zh-CN" sz="2400" dirty="0"/>
              <a:t>0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medium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ultra-thin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fiber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glass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detector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Produce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electrical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pulse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when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falls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Accept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electrical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converts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pulses,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reconverts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output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electrical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123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263650"/>
                <a:ext cx="7772400" cy="637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Light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leakage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problem: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transmission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system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leak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light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Solution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When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light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ray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passes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from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one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medium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another,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e.g.,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from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fused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silica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air,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ray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refracted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silica/air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boundary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light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ray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incident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boundary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angle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emerging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angle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endParaRPr lang="en-CA" altLang="zh-CN" sz="2400" dirty="0"/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amount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refraction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depends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properties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two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media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For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angles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incidence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above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certain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critical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value,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light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refracted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back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silica;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none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escapes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air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can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propagate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for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many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km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with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virtually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no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loss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63650"/>
                <a:ext cx="7772400" cy="6370975"/>
              </a:xfrm>
              <a:prstGeom prst="rect">
                <a:avLst/>
              </a:prstGeom>
              <a:blipFill>
                <a:blip r:embed="rId2"/>
                <a:stretch>
                  <a:fillRect l="-1142" t="-797" r="-9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05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B07221C-946A-384D-BACA-E46E47501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Fiber Optics (2)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C7EDF21-4F67-0C45-B6DA-F1315D9E1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181600"/>
            <a:ext cx="8856662" cy="1219200"/>
          </a:xfr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Light trapped by total internal reflection.</a:t>
            </a:r>
          </a:p>
        </p:txBody>
      </p:sp>
      <p:pic>
        <p:nvPicPr>
          <p:cNvPr id="20487" name="Picture 7" descr="02-06">
            <a:extLst>
              <a:ext uri="{FF2B5EF4-FFF2-40B4-BE49-F238E27FC236}">
                <a16:creationId xmlns:a16="http://schemas.microsoft.com/office/drawing/2014/main" id="{316CD4B9-9EB8-9B47-B86A-2DE89D0BE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155825"/>
            <a:ext cx="7810500" cy="25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263650"/>
                <a:ext cx="7772400" cy="5583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Refraction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index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medium</a:t>
                </a: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𝑐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CA" altLang="zh-CN" sz="2400" b="0" dirty="0">
                  <a:ea typeface="宋体" panose="02010600030101010101" pitchFamily="2" charset="-12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𝑐</m:t>
                    </m:r>
                  </m:oMath>
                </a14:m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speed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light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in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vacuum;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𝑣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speed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light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medium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Snell’s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law</a:t>
                </a: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When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light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travels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from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slow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medium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fast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medium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(e.g.,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silica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air),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incidence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angle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will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become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bigger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63650"/>
                <a:ext cx="7772400" cy="5583773"/>
              </a:xfrm>
              <a:prstGeom prst="rect">
                <a:avLst/>
              </a:prstGeom>
              <a:blipFill>
                <a:blip r:embed="rId2"/>
                <a:stretch>
                  <a:fillRect l="-1142" t="-9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462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4407F2A-306E-EE46-9EE8-7B91356FF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Fiber Optics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0DFAE1E-1694-7C4B-8DAD-4FA9E121D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029200"/>
            <a:ext cx="8856662" cy="13716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Three examples of a light ray from inside a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silica fiber impinging on the air/silica boundary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at different angles.</a:t>
            </a:r>
          </a:p>
        </p:txBody>
      </p:sp>
      <p:pic>
        <p:nvPicPr>
          <p:cNvPr id="19460" name="Picture 2">
            <a:extLst>
              <a:ext uri="{FF2B5EF4-FFF2-40B4-BE49-F238E27FC236}">
                <a16:creationId xmlns:a16="http://schemas.microsoft.com/office/drawing/2014/main" id="{00B22553-2A01-394B-B09B-DFE2A58C0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590232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Multimode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fiber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Many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different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rays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transmitted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simultaneously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different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angles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Single-mode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fiber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fiber’s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diameter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reduced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few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wavelength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propagate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straight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bouncing.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Longer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100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Gbps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100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amplification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2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263650"/>
                <a:ext cx="7772400" cy="4524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Optic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fibers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are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made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glass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attenuation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light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through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glass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depends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wavelength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light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(and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some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physical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properties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glass),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defined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ratio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input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output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signal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power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factor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2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loss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signal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power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gives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attenuation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10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2=3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dB</m:t>
                    </m:r>
                  </m:oMath>
                </a14:m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63650"/>
                <a:ext cx="7772400" cy="4524315"/>
              </a:xfrm>
              <a:prstGeom prst="rect">
                <a:avLst/>
              </a:prstGeom>
              <a:blipFill>
                <a:blip r:embed="rId2"/>
                <a:stretch>
                  <a:fillRect l="-1142" t="-1120" r="-6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600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33FD016-834B-B047-826F-A727247B7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Transmission of Light Through Fiber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B067ED7E-E630-784E-9F95-E880F60E27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Attenuation of light through fiber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in the infrared region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6AA5B3FF-2C04-7040-AD5C-99752FBCF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233488"/>
            <a:ext cx="823912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Three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wavelength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commonly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used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0.85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micron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First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Higher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attenuation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Shorter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1.30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micron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1.55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micron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Good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attenuation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properties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83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Chromatic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dispersion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pulses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spread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propagate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Wavelength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dependent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Spread-out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pulses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overlap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Solution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Increase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between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pulses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Solution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2: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Make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pulses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special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shape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cancel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dispersion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7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Bandwidth-Limited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492250"/>
                <a:ext cx="7772400" cy="7070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transmission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ASCII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character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“b”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encoded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8-bit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byte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01100010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Fourier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analysis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signal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yields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coefficient</a:t>
                </a: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6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7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CA" altLang="zh-CN" sz="2400" b="0" dirty="0">
                  <a:ea typeface="宋体" panose="02010600030101010101" pitchFamily="2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CA" altLang="zh-CN" sz="2400" b="0" dirty="0">
                  <a:ea typeface="宋体" panose="02010600030101010101" pitchFamily="2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CA" altLang="zh-CN" sz="2400" b="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root-mean-square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amplitudes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are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proportional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energy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transmitted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at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corresponding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frequency.</a:t>
                </a:r>
                <a:endParaRPr lang="en-CA" altLang="zh-CN" sz="2400" b="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CA" altLang="zh-CN" sz="2400" b="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492250"/>
                <a:ext cx="7772400" cy="7070590"/>
              </a:xfrm>
              <a:prstGeom prst="rect">
                <a:avLst/>
              </a:prstGeom>
              <a:blipFill>
                <a:blip r:embed="rId2"/>
                <a:stretch>
                  <a:fillRect l="-1142" t="-7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79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Cables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Similar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coaxial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cables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Glass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core,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typically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50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microns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diameter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multimode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fibers,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about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thickness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human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hair,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8~10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micros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single-mode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fibers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Glass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cladding,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index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refraction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core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Plastic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jacket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protect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cladding.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Grouped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bundles,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protected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outer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sheath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8551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6795DA4-79CE-8A4E-AC3B-4C45CC1EC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Fiber Cable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3A9896D4-9DA2-1448-B635-9E51E86F91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Views of a fiber cable</a:t>
            </a:r>
          </a:p>
        </p:txBody>
      </p:sp>
      <p:pic>
        <p:nvPicPr>
          <p:cNvPr id="22535" name="Picture 7" descr="02-08">
            <a:extLst>
              <a:ext uri="{FF2B5EF4-FFF2-40B4-BE49-F238E27FC236}">
                <a16:creationId xmlns:a16="http://schemas.microsoft.com/office/drawing/2014/main" id="{FDF5E8E9-309B-3C4F-9116-29807222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0"/>
            <a:ext cx="9144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Cables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Two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kinds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sources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LEDs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(Light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emitting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Diodes)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Semiconductor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lasers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wavelength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selected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Fabry-Perot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Mach-Zehnder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interferometers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detector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consists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photodiode,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which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gives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electrical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pulse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when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struck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response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time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diodes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limits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data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rates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about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100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Gbps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pulse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carry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enough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energy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detected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due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thermal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noise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820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4D43603-063F-8E48-9BFD-C3DB71A7C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Fiber Cables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9B817E8F-C243-6547-A276-7D17280D58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0668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 comparison of semiconductor diodes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and LEDs as light sources</a:t>
            </a:r>
          </a:p>
        </p:txBody>
      </p:sp>
      <p:pic>
        <p:nvPicPr>
          <p:cNvPr id="24581" name="Picture 6">
            <a:extLst>
              <a:ext uri="{FF2B5EF4-FFF2-40B4-BE49-F238E27FC236}">
                <a16:creationId xmlns:a16="http://schemas.microsoft.com/office/drawing/2014/main" id="{16FC8097-6038-2648-BF75-DC5AEE70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458200" cy="3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Cables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Copper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Wire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Fiber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advantages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copper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wire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Much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bandwidth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attenuation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Cost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saving;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repeaters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every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50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versus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every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copper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wire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affected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surges,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electromagnetic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interference,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failure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affective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corrosive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chemicals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lightweight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1000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twisted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weigh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8000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Two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fibers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same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capacity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weigh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100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installation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cost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Secure;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leak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difficult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tap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993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Cables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Copper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Wire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Fiber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disadvantages: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Require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advanced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skills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Damaged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easily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much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Fiber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interfaces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expensive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electrical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interfaces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3048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D0DB3DF-6D71-4A4C-9C84-EE2CBA39B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Wireless Transmission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84E3BC3-878E-F847-88BF-0D4116E24F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6013" y="2033588"/>
            <a:ext cx="8027987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</a:p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Radio Transmission</a:t>
            </a:r>
          </a:p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Microwave Transmission</a:t>
            </a:r>
          </a:p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Infrared Transmission</a:t>
            </a:r>
          </a:p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Light Transmission</a:t>
            </a:r>
          </a:p>
          <a:p>
            <a:pPr eaLnBrk="1" hangingPunct="1">
              <a:buFontTx/>
              <a:buChar char="•"/>
            </a:pPr>
            <a:endParaRPr lang="en-US" altLang="en-US"/>
          </a:p>
        </p:txBody>
      </p:sp>
      <p:sp>
        <p:nvSpPr>
          <p:cNvPr id="25604" name="Rectangle 5">
            <a:extLst>
              <a:ext uri="{FF2B5EF4-FFF2-40B4-BE49-F238E27FC236}">
                <a16:creationId xmlns:a16="http://schemas.microsoft.com/office/drawing/2014/main" id="{144A9261-7312-B748-B98A-ADC16F9D4A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 i="1"/>
              <a:t>Computer Networks</a:t>
            </a:r>
            <a:r>
              <a:rPr lang="en-US" altLang="en-US" sz="1000"/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263650"/>
                <a:ext cx="7772400" cy="6740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Moving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electrons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create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electromagnetic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waves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that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can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propagate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through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space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Frequency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</m:oMath>
                </a14:m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(Hz),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number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oscillations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second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wave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Wavelength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𝜆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distance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between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two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consecutive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maxima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Speed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𝑐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all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electromagnetic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waves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travel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same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speed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vacuum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=3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100-MHz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waves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are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about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3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meters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long,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1000-MHz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waves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are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0.3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meters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long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63650"/>
                <a:ext cx="7772400" cy="6740307"/>
              </a:xfrm>
              <a:prstGeom prst="rect">
                <a:avLst/>
              </a:prstGeom>
              <a:blipFill>
                <a:blip r:embed="rId2"/>
                <a:stretch>
                  <a:fillRect l="-1142" t="-753" r="-8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486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46695A78-DA9F-4E46-AC2C-C1934B0F08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A4BBF66-EE81-4347-9552-3967467F7A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The electromagnetic spectrum and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its uses for communication</a:t>
            </a:r>
          </a:p>
        </p:txBody>
      </p:sp>
      <p:pic>
        <p:nvPicPr>
          <p:cNvPr id="26628" name="Picture 2">
            <a:extLst>
              <a:ext uri="{FF2B5EF4-FFF2-40B4-BE49-F238E27FC236}">
                <a16:creationId xmlns:a16="http://schemas.microsoft.com/office/drawing/2014/main" id="{F52D6C02-38AB-3842-891F-4CD99C02A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1153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710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radio,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microwave,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infrared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visible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transmission.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ultraviolet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light,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X-rays,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gamma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rays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hard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produce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modulate,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propagate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well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through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buildings,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dangerous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living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things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ITU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official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names: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LF,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MF,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medium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HF,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VHF,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UHF,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SHF,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EHF,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THF,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Very,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Ultra,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Super,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Extremely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Tremendously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380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AFC5195-2902-5D41-98C3-E5A74C1ED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Bandwidth-Limited Signals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8CFBD57-419A-1A4A-BB98-0C8DD33B4C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334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/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binary signal and its root-mean-square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Fourier amplitudes</a:t>
            </a:r>
            <a:r>
              <a:rPr lang="en-US" altLang="en-US"/>
              <a:t>.</a:t>
            </a:r>
          </a:p>
        </p:txBody>
      </p:sp>
      <p:pic>
        <p:nvPicPr>
          <p:cNvPr id="7172" name="Picture 2">
            <a:extLst>
              <a:ext uri="{FF2B5EF4-FFF2-40B4-BE49-F238E27FC236}">
                <a16:creationId xmlns:a16="http://schemas.microsoft.com/office/drawing/2014/main" id="{3D90EB5E-BF28-FE42-A1DC-D2CBA7F5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209800"/>
            <a:ext cx="7764463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263650"/>
                <a:ext cx="7772400" cy="637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Most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transmissions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use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relatively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narrow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frequency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band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Concentrate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signals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for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higher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efficiency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Wider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band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used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some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cases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with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3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variations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Frequency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hopping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spread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spectrum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transmitter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hops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from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frequency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frequency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hundreds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times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second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Military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usage;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Hard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detect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jam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ISM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bands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usage;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Resistant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multipath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fading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narrowband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interference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63650"/>
                <a:ext cx="7772400" cy="6370975"/>
              </a:xfrm>
              <a:prstGeom prst="rect">
                <a:avLst/>
              </a:prstGeom>
              <a:blipFill>
                <a:blip r:embed="rId2"/>
                <a:stretch>
                  <a:fillRect l="-1142" t="-7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901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Wider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some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cases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variations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hopping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spread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spectrum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Direct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sequence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spread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spectrum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Spread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data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wider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Let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multiple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share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same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Tolerate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narrowband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multipath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fading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583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674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Wider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some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cases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variations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hopping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spread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spectrum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Direct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sequence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spread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spectrum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UWB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dirty="0" err="1">
                <a:ea typeface="宋体" panose="02010600030101010101" pitchFamily="2" charset="-122"/>
              </a:rPr>
              <a:t>UltraWideBand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Send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series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rapid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pulses,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varying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their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positions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information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Have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bandwidth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500MHz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least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20%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center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Tolerate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from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narrowband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Do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cause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harmful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other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due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energy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Application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PANs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006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4096948-BD4A-784B-9C37-9B0946FC1C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FD7FDAE-0B11-9142-88FF-1744C9FC48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334000"/>
            <a:ext cx="8856662" cy="1219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Spread spectrum and ultra-wideband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(UWB) communication</a:t>
            </a:r>
          </a:p>
        </p:txBody>
      </p:sp>
      <p:pic>
        <p:nvPicPr>
          <p:cNvPr id="27655" name="Picture 7" descr="02-11">
            <a:extLst>
              <a:ext uri="{FF2B5EF4-FFF2-40B4-BE49-F238E27FC236}">
                <a16:creationId xmlns:a16="http://schemas.microsoft.com/office/drawing/2014/main" id="{039EF089-50C7-394B-842E-C5F683622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2157413"/>
            <a:ext cx="86328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Radio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Radio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(RF)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waves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easy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generate,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travel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penetrate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buildings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easily.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Omnidirectional: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travel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directions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from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source.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transmitter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receiver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have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carefully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aligned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physically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7515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Radio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263650"/>
                <a:ext cx="7772400" cy="7478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Low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frequencies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Pass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through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obstacles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well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attenuation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called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path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loss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High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frequencies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Travel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straight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lines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Reflected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obstacles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Absorbed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rain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other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obstacles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All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frequencies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Power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decades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with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distance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air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Subject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interference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from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motors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other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electrical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equipment</a:t>
                </a: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63650"/>
                <a:ext cx="7772400" cy="7478970"/>
              </a:xfrm>
              <a:prstGeom prst="rect">
                <a:avLst/>
              </a:prstGeom>
              <a:blipFill>
                <a:blip r:embed="rId2"/>
                <a:stretch>
                  <a:fillRect l="-1142" t="-6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954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Radio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Compared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guided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media,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e.g.,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fiber,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coaxial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cable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twisted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pair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guided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media,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drops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same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fraction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unit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e.g.,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20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dB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100m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radio,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drops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same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fraction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doubles,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e.g.,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dB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doubling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space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Radio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waves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travel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between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problem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591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Radio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VLF,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radio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waves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follow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ground.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frequencies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have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longer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range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Pass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through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buildings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easily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bandwidth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57209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5275D23-7B99-4E4F-9CB9-24C94CF14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Radio Transmission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A6FD0739-E48C-304E-ABC4-976633E3F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06680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In the VLF, LF, and MF bands, radio waves follow the curvature of the earth</a:t>
            </a:r>
          </a:p>
        </p:txBody>
      </p:sp>
      <p:graphicFrame>
        <p:nvGraphicFramePr>
          <p:cNvPr id="28682" name="Object 10">
            <a:extLst>
              <a:ext uri="{FF2B5EF4-FFF2-40B4-BE49-F238E27FC236}">
                <a16:creationId xmlns:a16="http://schemas.microsoft.com/office/drawing/2014/main" id="{AAE69E6C-4574-924B-BB2F-BB0ED300FD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1638" y="1292225"/>
          <a:ext cx="5800725" cy="427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8" name="Image" r:id="rId3" imgW="7899400" imgH="5822950" progId="Photoshop.Image.10">
                  <p:embed/>
                </p:oleObj>
              </mc:Choice>
              <mc:Fallback>
                <p:oleObj name="Image" r:id="rId3" imgW="7899400" imgH="5822950" progId="Photoshop.Image.1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1292225"/>
                        <a:ext cx="5800725" cy="427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Radio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VHF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ground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waves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absorbed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earth,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waves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refracted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ionosphere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back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earth.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Amateur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radio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operators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Military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78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Bandwidth-Limited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492250"/>
                <a:ext cx="7772400" cy="6740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If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all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Fourier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components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were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equally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diminished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during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transmission,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received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signal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will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reduced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amplitude,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but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not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distorted.</a:t>
                </a:r>
              </a:p>
              <a:p>
                <a:pPr eaLnBrk="1" hangingPunct="1"/>
                <a:endParaRPr lang="en-US" altLang="zh-CN" sz="2400" b="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However,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all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transmission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facilities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diminish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different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Fourier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components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different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amounts,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leading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distortions.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b="0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For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wire,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amplitudes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are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mostly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undiminished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from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0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up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some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frequency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(Hz);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all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frequencies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above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cutoff</a:t>
                </a:r>
                <a:r>
                  <a:rPr lang="zh-CN" altLang="en-US" sz="2400" b="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b="0" dirty="0">
                    <a:ea typeface="宋体" panose="02010600030101010101" pitchFamily="2" charset="-122"/>
                  </a:rPr>
                  <a:t>frequency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attenuated.</a:t>
                </a:r>
              </a:p>
              <a:p>
                <a:pPr eaLnBrk="1" hangingPunct="1"/>
                <a:endParaRPr lang="en-US" altLang="zh-CN" sz="2400" dirty="0"/>
              </a:p>
              <a:p>
                <a:pPr eaLnBrk="1" hangingPunct="1"/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width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frequency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range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transmitted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without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being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strongly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attenuated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called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bandwidth.</a:t>
                </a:r>
                <a:r>
                  <a:rPr lang="zh-CN" altLang="en-US" sz="2400" dirty="0"/>
                  <a:t> </a:t>
                </a:r>
                <a:endParaRPr lang="en-CA" altLang="zh-CN" sz="2400" b="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492250"/>
                <a:ext cx="7772400" cy="6740307"/>
              </a:xfrm>
              <a:prstGeom prst="rect">
                <a:avLst/>
              </a:prstGeom>
              <a:blipFill>
                <a:blip r:embed="rId2"/>
                <a:stretch>
                  <a:fillRect l="-1142" t="-753" r="-9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686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F53BDE8-3EEE-EE4B-999F-B62A3AC64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Radio Transmission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1117779-5C92-FF43-891F-36E19D37B2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06680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In the HF band, they bounce off the ionosphere</a:t>
            </a:r>
            <a:r>
              <a:rPr lang="en-US" altLang="en-US"/>
              <a:t>.</a:t>
            </a:r>
          </a:p>
        </p:txBody>
      </p:sp>
      <p:graphicFrame>
        <p:nvGraphicFramePr>
          <p:cNvPr id="29703" name="Object 7">
            <a:extLst>
              <a:ext uri="{FF2B5EF4-FFF2-40B4-BE49-F238E27FC236}">
                <a16:creationId xmlns:a16="http://schemas.microsoft.com/office/drawing/2014/main" id="{2CF321B3-C213-3B43-A076-A50A5B3735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638" y="1630363"/>
          <a:ext cx="7070725" cy="359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9" name="Image" r:id="rId3" imgW="11442700" imgH="5822950" progId="Photoshop.Image.10">
                  <p:embed/>
                </p:oleObj>
              </mc:Choice>
              <mc:Fallback>
                <p:oleObj name="Image" r:id="rId3" imgW="11442700" imgH="582295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630363"/>
                        <a:ext cx="7070725" cy="359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Microwave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747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Unidirectional: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Microwave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travel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straight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Earth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get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way.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Repeaters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needed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distance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towers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farther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apart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Concentrate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energy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small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beam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gives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SNR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transmitter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receiver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accurately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aligned.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transmitters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lined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up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receivers.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759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Microwave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Do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through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buildings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well.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Multipath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fading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Some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waves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refracted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arrive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phase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direct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cancel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Absorption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water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GHz,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wavelength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few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absorbed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rain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0203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Microwave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674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Application: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long-distance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telephone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communication,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mobile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phones,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television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distribution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etc.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Advantages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fiber: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Do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down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cables,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just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small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plot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ground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every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50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microwave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Relatively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inexpensive.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Putting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up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towers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antennas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cheaper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burying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50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fiber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through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congested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urban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up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mountain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5802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Microwave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National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international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agreements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who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gets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which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frequencies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National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governments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allocate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spectrum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radio,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television,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mobile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phones,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police,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maritime,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navigation,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military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etc.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Internationally,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ITU-R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tries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coordinate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spectrum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allocation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devices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work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multiple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countries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84427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Microwave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specific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which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carrier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gets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which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frequencies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Beauty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contest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Government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decides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which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carrier’s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proposal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serves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public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interest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best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Lottery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Anyone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participate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resell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spectrum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Auction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British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government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received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about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$40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billion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auctioning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3G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ISM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(Industrial,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Scientific,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Medical)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No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allocation,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everyone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Limit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minimize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between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uncoordinated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631114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Microwave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U.S.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900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MHz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Early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versions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802.11,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crowded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2.4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GHz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802.11b/g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Bluetooth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Subject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from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microwave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ovens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radar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installations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GHz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802.11a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White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Unlicensed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around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700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MHz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Freed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up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due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transition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from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analog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all-digital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television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broadcasts</a:t>
            </a:r>
          </a:p>
        </p:txBody>
      </p:sp>
    </p:spTree>
    <p:extLst>
      <p:ext uri="{BB962C8B-B14F-4D97-AF65-F5344CB8AC3E}">
        <p14:creationId xmlns:p14="http://schemas.microsoft.com/office/powerpoint/2010/main" val="34642581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79BA194-29BD-2F4B-85FF-327E4D6465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The Politics of the Electromagnetic Spectrum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AE7E5D79-EA34-F747-8855-11DEE21B71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410200"/>
            <a:ext cx="8856662" cy="11430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ISM and U-NII bands used in the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United States by wireless devices</a:t>
            </a:r>
          </a:p>
        </p:txBody>
      </p:sp>
      <p:pic>
        <p:nvPicPr>
          <p:cNvPr id="30725" name="Picture 5">
            <a:extLst>
              <a:ext uri="{FF2B5EF4-FFF2-40B4-BE49-F238E27FC236}">
                <a16:creationId xmlns:a16="http://schemas.microsoft.com/office/drawing/2014/main" id="{1B6B7331-AD19-BB47-8BE6-D2E5FAFF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604963"/>
            <a:ext cx="789463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Infrared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Short-range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Remote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control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televisions,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VCRs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stereos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Relatively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directional,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cheap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easy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build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Do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through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solid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infrared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system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room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another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system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adjacent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rooms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Secure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against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eavesdropping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Do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license</a:t>
            </a:r>
          </a:p>
        </p:txBody>
      </p:sp>
    </p:spTree>
    <p:extLst>
      <p:ext uri="{BB962C8B-B14F-4D97-AF65-F5344CB8AC3E}">
        <p14:creationId xmlns:p14="http://schemas.microsoft.com/office/powerpoint/2010/main" val="36578913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Connect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buildings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via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lasers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mounted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rooftops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Pros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Unidirectional,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bandwidth,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cost,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relatively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secure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(hard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tap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narrow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laser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beam)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Wind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temperature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changes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distort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laser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Cannot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penetrate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thick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fog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Application: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ubiquitous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Data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between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cameras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displays</a:t>
            </a:r>
            <a:endParaRPr lang="en-CA" altLang="zh-CN" sz="2400" dirty="0">
              <a:ea typeface="宋体" panose="02010600030101010101" pitchFamily="2" charset="-122"/>
            </a:endParaRPr>
          </a:p>
          <a:p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242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Bandwidth-Limited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92250"/>
            <a:ext cx="77724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bandwidth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depends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physical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property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medium,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e.g.,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construction,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thickness,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length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wire.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start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zero,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bandwidth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still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width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frequencies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passed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information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carried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depends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bandwidth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starting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ending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frequencies</a:t>
            </a: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Baseband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signals: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~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maximum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Passband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signals: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minimum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(non-zero)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~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maximum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1118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>
            <a:extLst>
              <a:ext uri="{FF2B5EF4-FFF2-40B4-BE49-F238E27FC236}">
                <a16:creationId xmlns:a16="http://schemas.microsoft.com/office/drawing/2014/main" id="{C9FA875A-5969-FC41-8357-3FF79DD9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"/>
            <a:ext cx="17049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2">
            <a:extLst>
              <a:ext uri="{FF2B5EF4-FFF2-40B4-BE49-F238E27FC236}">
                <a16:creationId xmlns:a16="http://schemas.microsoft.com/office/drawing/2014/main" id="{FD5F3D2B-B619-ED4F-9030-2826B402F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066800"/>
          </a:xfrm>
        </p:spPr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Light Transmission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A8870748-3550-4143-B2C2-4EB13770FD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334000"/>
            <a:ext cx="9144000" cy="121920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Convection currents can interfere with laser communication systems.  A bidirectional system with two lasers is pictured here</a:t>
            </a:r>
            <a:r>
              <a:rPr lang="en-US" altLang="en-US"/>
              <a:t>.</a:t>
            </a:r>
          </a:p>
        </p:txBody>
      </p:sp>
      <p:pic>
        <p:nvPicPr>
          <p:cNvPr id="31749" name="Picture 3">
            <a:extLst>
              <a:ext uri="{FF2B5EF4-FFF2-40B4-BE49-F238E27FC236}">
                <a16:creationId xmlns:a16="http://schemas.microsoft.com/office/drawing/2014/main" id="{1A87D982-D725-BE47-AA71-9A44DE83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65532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674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contains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several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transponders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Each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transponder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listens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some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portion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spectrum,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amplifies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incoming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rebroadcasts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another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avoid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interference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incoming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signal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Kepler’s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longer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orbital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period;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Low-orbit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view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quickly,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needed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provide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continuous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Van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Allen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Layers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charged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particles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trapped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earth’s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magnetic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field,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destroy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7755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A6A5107-FE6B-E94B-85DF-B3C67ABB1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Communication Satellites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62D171FD-1310-0F4C-9D37-B65FDF88F1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029200"/>
            <a:ext cx="8856662" cy="152400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Communication satellites, some properties, including: altitude above earth, round-trip delay time, number of satellites for global coverage</a:t>
            </a:r>
            <a:r>
              <a:rPr lang="en-US" altLang="en-US"/>
              <a:t>.</a:t>
            </a:r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0564B9D6-A680-3D45-8740-9565A8C48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581025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687E2F2-1D03-F04F-990C-F2007824E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en-US">
                <a:latin typeface="Arial" panose="020B0604020202020204" pitchFamily="34" charset="0"/>
                <a:cs typeface="Arial" panose="020B0604020202020204" pitchFamily="34" charset="0"/>
              </a:rPr>
              <a:t>Communication Satellites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6C822046-2096-D94A-A5A4-4A47C760F3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2033588"/>
            <a:ext cx="73152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Geostationary Satellites</a:t>
            </a:r>
          </a:p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Medium-Earth Orbit Satellites</a:t>
            </a:r>
          </a:p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Low-Earth Orbit Satellites</a:t>
            </a:r>
          </a:p>
          <a:p>
            <a:pPr eaLnBrk="1" hangingPunct="1"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Satellites Versus Fiber</a:t>
            </a:r>
          </a:p>
          <a:p>
            <a:pPr eaLnBrk="1" hangingPunct="1">
              <a:buFontTx/>
              <a:buChar char="•"/>
            </a:pPr>
            <a:endParaRPr lang="en-US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Geostationary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GEO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(Geostationary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Earth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Orbit)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altitude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about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35,800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km,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orbit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period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24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hours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avoid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interference,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geostationary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spaced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less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degrees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360-degree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equatorial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plane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Only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360/2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180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sky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Each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transponder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multiple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frequencies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polarizations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8645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Geostationary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Orbit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slots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place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GEO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Allocated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ITU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Station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keeping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effects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solar,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lunar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planetary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gravity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away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from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their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orbit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Countered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on-board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rocket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When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fuel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exhausted,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reenter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atmosphere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burn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up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119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Geostationary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Frequencies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ITU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allocated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certain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frequency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Uplink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downlink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first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designated,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narrow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crowded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Ku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allow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spaced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close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degree,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absorbed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rain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Ka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requires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equipment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1553293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94E524AF-3240-A94A-9100-75DC15DA63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Geostationary Satellites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5F556B1-A480-2741-925D-8F99574D70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The principal satellite bands</a:t>
            </a:r>
          </a:p>
        </p:txBody>
      </p:sp>
      <p:pic>
        <p:nvPicPr>
          <p:cNvPr id="34821" name="Picture 6">
            <a:extLst>
              <a:ext uri="{FF2B5EF4-FFF2-40B4-BE49-F238E27FC236}">
                <a16:creationId xmlns:a16="http://schemas.microsoft.com/office/drawing/2014/main" id="{19CB1939-4B4C-C440-8F6C-6059D7455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981200"/>
            <a:ext cx="880586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Geostationary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Each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equipped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multiple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antennas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multiple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transponders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Each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downward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beam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focused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small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geographical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area,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multiple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upward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downward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transmissions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take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place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simultaneously</a:t>
            </a:r>
            <a:endParaRPr lang="en-CA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181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Geostationary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VSATs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(Very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Small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Aperture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Terminals)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ea typeface="宋体" panose="02010600030101010101" pitchFamily="2" charset="-122"/>
              </a:rPr>
              <a:t>Microstations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have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1-meter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smaller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antennas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(versus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standard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GEO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antenna)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Uplink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up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Mbps</a:t>
            </a:r>
            <a:r>
              <a:rPr lang="en-US" altLang="zh-CN" sz="2400" dirty="0"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downlink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several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Mbps</a:t>
            </a:r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Due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its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power,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VSAT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microstations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cannot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directly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other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via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Hub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special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large,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high-gain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antenna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relay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traffic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between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VSATs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Longer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delay,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cheaper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end-user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Potential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rural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areas</a:t>
            </a:r>
          </a:p>
        </p:txBody>
      </p:sp>
    </p:spTree>
    <p:extLst>
      <p:ext uri="{BB962C8B-B14F-4D97-AF65-F5344CB8AC3E}">
        <p14:creationId xmlns:p14="http://schemas.microsoft.com/office/powerpoint/2010/main" val="253386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Bandwidth-Limited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492250"/>
                <a:ext cx="7772400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panose="02010600030101010101" pitchFamily="2" charset="-122"/>
                  </a:rPr>
                  <a:t>If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bandwidth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were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low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that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only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lowest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frequencies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were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transmitted, i.e.,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 is approximated by the first few terms in equation (2-1)</a:t>
                </a: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492250"/>
                <a:ext cx="7772400" cy="1200329"/>
              </a:xfrm>
              <a:prstGeom prst="rect">
                <a:avLst/>
              </a:prstGeom>
              <a:blipFill>
                <a:blip r:embed="rId2"/>
                <a:stretch>
                  <a:fillRect l="-1142" t="-4211" b="-94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9142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E4CD55EE-DC46-A449-988E-1DFA4239F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Geostationary Satellites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6042AFE-AA2A-1142-B382-FF914E1AF5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VSATs using a hub.</a:t>
            </a:r>
          </a:p>
        </p:txBody>
      </p:sp>
      <p:pic>
        <p:nvPicPr>
          <p:cNvPr id="35844" name="Picture 2">
            <a:extLst>
              <a:ext uri="{FF2B5EF4-FFF2-40B4-BE49-F238E27FC236}">
                <a16:creationId xmlns:a16="http://schemas.microsoft.com/office/drawing/2014/main" id="{00858B64-9FD3-D348-85E3-A0FAE1ED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371600"/>
            <a:ext cx="60579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Geostationary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263650"/>
                <a:ext cx="7772400" cy="4524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zh-CN" sz="2400" dirty="0">
                    <a:ea typeface="宋体" panose="02010600030101010101" pitchFamily="2" charset="-122"/>
                  </a:rPr>
                  <a:t>Differences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from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terrestrial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point-to-pint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links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Longer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delay;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signals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travel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from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satellite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around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270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 err="1">
                    <a:ea typeface="宋体" panose="02010600030101010101" pitchFamily="2" charset="-122"/>
                  </a:rPr>
                  <a:t>msec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;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delay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microwave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links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roughly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3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𝜇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sec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Satellite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inherently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broadcast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media;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much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cheaper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than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point-to-point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lines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Broadcast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web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pages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caches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large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number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computers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over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wide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area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cost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satellite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transmission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independent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of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distance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traversed;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call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across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ocean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costs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no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more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than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call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across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street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Excellent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error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rates</a:t>
                </a: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63650"/>
                <a:ext cx="7772400" cy="4524315"/>
              </a:xfrm>
              <a:prstGeom prst="rect">
                <a:avLst/>
              </a:prstGeom>
              <a:blipFill>
                <a:blip r:embed="rId2"/>
                <a:stretch>
                  <a:fillRect l="-1142" t="-1120" r="-979" b="-16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466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Medium-Earth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MEO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(Medium-Earth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Orbit)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Between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two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Allen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hours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circle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Lower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GEOs,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require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less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powerful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transmitters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reach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Used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navigation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systems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rather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Applications: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30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GPS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(Global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Positioning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System)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orbiting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about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20,200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km</a:t>
            </a:r>
          </a:p>
        </p:txBody>
      </p:sp>
    </p:spTree>
    <p:extLst>
      <p:ext uri="{BB962C8B-B14F-4D97-AF65-F5344CB8AC3E}">
        <p14:creationId xmlns:p14="http://schemas.microsoft.com/office/powerpoint/2010/main" val="1835783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Low-Earth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263650"/>
                <a:ext cx="7772400" cy="2308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zh-CN" sz="2400" dirty="0">
                    <a:ea typeface="宋体" panose="02010600030101010101" pitchFamily="2" charset="-122"/>
                  </a:rPr>
                  <a:t>LEO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(Low-Earth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Orbit)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satellites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Rapid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motion;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need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many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for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complete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system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Close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earth,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require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less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powerful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transmitters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to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reach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satellites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Short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delay,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few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2400" dirty="0"/>
                  <a:t>sec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Launch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cost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substantially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cheaper</a:t>
                </a:r>
              </a:p>
            </p:txBody>
          </p:sp>
        </mc:Choice>
        <mc:Fallback>
          <p:sp>
            <p:nvSpPr>
              <p:cNvPr id="8194" name="TextBox 1">
                <a:extLst>
                  <a:ext uri="{FF2B5EF4-FFF2-40B4-BE49-F238E27FC236}">
                    <a16:creationId xmlns:a16="http://schemas.microsoft.com/office/drawing/2014/main" id="{6D9D2295-E966-4B40-9873-E0E6361C3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63650"/>
                <a:ext cx="7772400" cy="2308324"/>
              </a:xfrm>
              <a:prstGeom prst="rect">
                <a:avLst/>
              </a:prstGeom>
              <a:blipFill>
                <a:blip r:embed="rId2"/>
                <a:stretch>
                  <a:fillRect l="-1142" t="-2198" b="-43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7649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Low-Earth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Iridium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project</a:t>
            </a:r>
            <a:endParaRPr lang="en-CA" altLang="zh-CN" sz="24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1990,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Motorola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asked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FCC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permission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launch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77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low-orbit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(element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77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iridium)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plan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revised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66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idea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soon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view,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another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would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replace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it.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Iridium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positioned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altitude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750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km,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circular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polar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orbits.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Arranged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north-south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necklaces,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every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32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degrees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latitude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With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necklaces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entire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earth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covered</a:t>
            </a:r>
          </a:p>
        </p:txBody>
      </p:sp>
    </p:spTree>
    <p:extLst>
      <p:ext uri="{BB962C8B-B14F-4D97-AF65-F5344CB8AC3E}">
        <p14:creationId xmlns:p14="http://schemas.microsoft.com/office/powerpoint/2010/main" val="42330608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68BF32A8-A245-734C-9A0D-7C261DE2A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Low-Earth Orbit Satellites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40C65B4-9F19-1B48-BCD6-854EADBAF7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The Iridium satellites form six necklaces 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around the earth.</a:t>
            </a:r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5AAAE6E4-062F-B840-8639-6AB2BD390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6092825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Low-Earth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63650"/>
            <a:ext cx="77724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Iridium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project: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between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distant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customers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takes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place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space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ea typeface="宋体" panose="02010600030101010101" pitchFamily="2" charset="-122"/>
              </a:rPr>
              <a:t>Globalstar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project: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alternative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Iridium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project.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Based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48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LEO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call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back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earth,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relayed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terrestrial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network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ground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nearest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callee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Put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complexity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 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ground,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easier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15723667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937C080-40ED-3743-AAF6-6C4BB1487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Low-Earth Orbit Satellites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6F8986A-1C2A-3942-B6E7-7164F8F922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Relaying in space.</a:t>
            </a:r>
          </a:p>
        </p:txBody>
      </p:sp>
      <p:graphicFrame>
        <p:nvGraphicFramePr>
          <p:cNvPr id="37895" name="Object 7">
            <a:extLst>
              <a:ext uri="{FF2B5EF4-FFF2-40B4-BE49-F238E27FC236}">
                <a16:creationId xmlns:a16="http://schemas.microsoft.com/office/drawing/2014/main" id="{F97297F1-CA5D-8A46-8A98-76C59F275B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2375" y="1397000"/>
          <a:ext cx="4789488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51" name="Image" r:id="rId3" imgW="10477500" imgH="8890000" progId="Photoshop.Image.10">
                  <p:embed/>
                </p:oleObj>
              </mc:Choice>
              <mc:Fallback>
                <p:oleObj name="Image" r:id="rId3" imgW="10477500" imgH="88900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1397000"/>
                        <a:ext cx="4789488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CE4072B-64C0-CF41-9E2D-2F4392D3E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Low-Earth Orbit Satellites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75CD0E2-F5E7-2349-A7CA-AE05C8B558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Relaying on the ground</a:t>
            </a:r>
          </a:p>
        </p:txBody>
      </p:sp>
      <p:graphicFrame>
        <p:nvGraphicFramePr>
          <p:cNvPr id="38919" name="Object 7">
            <a:extLst>
              <a:ext uri="{FF2B5EF4-FFF2-40B4-BE49-F238E27FC236}">
                <a16:creationId xmlns:a16="http://schemas.microsoft.com/office/drawing/2014/main" id="{2F26546D-EAC1-6147-8505-527A904F4D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5238" y="1397000"/>
          <a:ext cx="407511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75" name="Image" r:id="rId3" imgW="8915400" imgH="8890000" progId="Photoshop.Image.10">
                  <p:embed/>
                </p:oleObj>
              </mc:Choice>
              <mc:Fallback>
                <p:oleObj name="Image" r:id="rId3" imgW="8915400" imgH="88900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238" y="1397000"/>
                        <a:ext cx="4075112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59055A2B-958B-4F4D-AEA5-32931518E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9225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versus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endParaRPr lang="en-US" altLang="en-US" sz="36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194" name="TextBox 1">
            <a:extLst>
              <a:ext uri="{FF2B5EF4-FFF2-40B4-BE49-F238E27FC236}">
                <a16:creationId xmlns:a16="http://schemas.microsoft.com/office/drawing/2014/main" id="{6D9D2295-E966-4B40-9873-E0E6361C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15733"/>
            <a:ext cx="7772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dirty="0">
                <a:ea typeface="宋体" panose="02010600030101010101" pitchFamily="2" charset="-122"/>
              </a:rPr>
              <a:t>Advantages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over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fiber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Rapid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deployment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quick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response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useful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for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military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communication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systems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times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war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disaster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response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times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peace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Communication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places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where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terrestrial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infrastructure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poorly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developed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sea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In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desert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South/North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Pole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Island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countries,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e.g.,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Indonesia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Broadcasting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message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sent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satellite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can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received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thousands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of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ground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stations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once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Digital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TV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and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radio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broadcasting</a:t>
            </a:r>
          </a:p>
        </p:txBody>
      </p:sp>
    </p:spTree>
    <p:extLst>
      <p:ext uri="{BB962C8B-B14F-4D97-AF65-F5344CB8AC3E}">
        <p14:creationId xmlns:p14="http://schemas.microsoft.com/office/powerpoint/2010/main" val="2734631521"/>
      </p:ext>
    </p:extLst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TanenbaumTemplate2</Template>
  <TotalTime>989</TotalTime>
  <Words>4530</Words>
  <Application>Microsoft Macintosh PowerPoint</Application>
  <PresentationFormat>On-screen Show (4:3)</PresentationFormat>
  <Paragraphs>691</Paragraphs>
  <Slides>100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Times New Roman</vt:lpstr>
      <vt:lpstr>Calibri</vt:lpstr>
      <vt:lpstr>Tannenbaum</vt:lpstr>
      <vt:lpstr>1_Tannenbaum</vt:lpstr>
      <vt:lpstr>Custom Design</vt:lpstr>
      <vt:lpstr>Adobe Photoshop Image</vt:lpstr>
      <vt:lpstr>The Physical Layer</vt:lpstr>
      <vt:lpstr>Theoretical Basis for Data Communication</vt:lpstr>
      <vt:lpstr>Fourier Analysis</vt:lpstr>
      <vt:lpstr>Fourier Analysis</vt:lpstr>
      <vt:lpstr>Bandwidth-Limited Signals</vt:lpstr>
      <vt:lpstr>Bandwidth-Limited Signals</vt:lpstr>
      <vt:lpstr>Bandwidth-Limited Signals</vt:lpstr>
      <vt:lpstr>Bandwidth-Limited Signals</vt:lpstr>
      <vt:lpstr>Bandwidth-Limited Signals</vt:lpstr>
      <vt:lpstr>Bandwidth-Limited Signals</vt:lpstr>
      <vt:lpstr>Bandwidth-Limited Signals</vt:lpstr>
      <vt:lpstr>Bandwidth-Limited Signals</vt:lpstr>
      <vt:lpstr>Bandwidth-Limited Signals</vt:lpstr>
      <vt:lpstr>Bandwidth-Limited Signals</vt:lpstr>
      <vt:lpstr>Bandwidth-Limited Signals</vt:lpstr>
      <vt:lpstr>Bandwidth-Limited Signals</vt:lpstr>
      <vt:lpstr>Bandwidth-Limited Signals</vt:lpstr>
      <vt:lpstr>Bandwidth-Limited Signals</vt:lpstr>
      <vt:lpstr>The Maximum Data Rate of a Channel</vt:lpstr>
      <vt:lpstr>The Maximum Data Rate of a Channel</vt:lpstr>
      <vt:lpstr>The Maximum Data Rate of a Channel</vt:lpstr>
      <vt:lpstr>Transmission Media</vt:lpstr>
      <vt:lpstr>Guided Transmission Media</vt:lpstr>
      <vt:lpstr>Magnetic Media</vt:lpstr>
      <vt:lpstr>Magnetic Media</vt:lpstr>
      <vt:lpstr>Magnetic Media</vt:lpstr>
      <vt:lpstr>Magnetic Media</vt:lpstr>
      <vt:lpstr>Twisted Pairs</vt:lpstr>
      <vt:lpstr>Twisted Pairs</vt:lpstr>
      <vt:lpstr>Twisted Pairs</vt:lpstr>
      <vt:lpstr>Twisted Pairs</vt:lpstr>
      <vt:lpstr>Twisted Pairs</vt:lpstr>
      <vt:lpstr>Twisted Pairs</vt:lpstr>
      <vt:lpstr>Coaxial Cable</vt:lpstr>
      <vt:lpstr>Coaxial Cable</vt:lpstr>
      <vt:lpstr>Coaxial Cable</vt:lpstr>
      <vt:lpstr>Power Lines</vt:lpstr>
      <vt:lpstr>Power Lines</vt:lpstr>
      <vt:lpstr>Power Lines</vt:lpstr>
      <vt:lpstr>Fiber Optics</vt:lpstr>
      <vt:lpstr>Fiber Optics</vt:lpstr>
      <vt:lpstr>Fiber Optics (2)</vt:lpstr>
      <vt:lpstr>Fiber Optics</vt:lpstr>
      <vt:lpstr>Fiber Optics</vt:lpstr>
      <vt:lpstr>Fiber Optics</vt:lpstr>
      <vt:lpstr>Fiber Optics</vt:lpstr>
      <vt:lpstr>Transmission of Light Through Fiber</vt:lpstr>
      <vt:lpstr>Fiber Optics</vt:lpstr>
      <vt:lpstr>Fiber Optics</vt:lpstr>
      <vt:lpstr>Fiber Cables</vt:lpstr>
      <vt:lpstr>Fiber Cables</vt:lpstr>
      <vt:lpstr>Fiber Cables</vt:lpstr>
      <vt:lpstr>Fiber Cables</vt:lpstr>
      <vt:lpstr>Fiber Cables vs Copper Wire</vt:lpstr>
      <vt:lpstr>Fiber Cables vs Copper Wire</vt:lpstr>
      <vt:lpstr>Wireless Transmission</vt:lpstr>
      <vt:lpstr>The Electromagnetic Spectrum</vt:lpstr>
      <vt:lpstr>The Electromagnetic Spectrum</vt:lpstr>
      <vt:lpstr>The Electromagnetic Spectrum</vt:lpstr>
      <vt:lpstr>The Electromagnetic Spectrum</vt:lpstr>
      <vt:lpstr>The Electromagnetic Spectrum</vt:lpstr>
      <vt:lpstr>The Electromagnetic Spectrum</vt:lpstr>
      <vt:lpstr>The Electromagnetic Spectrum</vt:lpstr>
      <vt:lpstr>The Electromagnetic Spectrum Radio Transmission</vt:lpstr>
      <vt:lpstr>The Electromagnetic Spectrum Radio Transmission</vt:lpstr>
      <vt:lpstr>The Electromagnetic Spectrum Radio Transmission</vt:lpstr>
      <vt:lpstr>The Electromagnetic Spectrum Radio Transmission</vt:lpstr>
      <vt:lpstr>Radio Transmission</vt:lpstr>
      <vt:lpstr>The Electromagnetic Spectrum Radio Transmission</vt:lpstr>
      <vt:lpstr>Radio Transmission</vt:lpstr>
      <vt:lpstr>The Electromagnetic Spectrum Microwave Transmission</vt:lpstr>
      <vt:lpstr>The Electromagnetic Spectrum Microwave Transmission</vt:lpstr>
      <vt:lpstr>The Electromagnetic Spectrum Microwave Transmission</vt:lpstr>
      <vt:lpstr>The Electromagnetic Spectrum Microwave Transmission</vt:lpstr>
      <vt:lpstr>The Electromagnetic Spectrum Microwave Transmission</vt:lpstr>
      <vt:lpstr>The Electromagnetic Spectrum Microwave Transmission</vt:lpstr>
      <vt:lpstr>The Politics of the Electromagnetic Spectrum</vt:lpstr>
      <vt:lpstr>The Electromagnetic Spectrum Infrared Transmission</vt:lpstr>
      <vt:lpstr>The Electromagnetic Spectrum Light Transmission</vt:lpstr>
      <vt:lpstr>Light Transmission</vt:lpstr>
      <vt:lpstr>Communication Satellites</vt:lpstr>
      <vt:lpstr>Communication Satellites</vt:lpstr>
      <vt:lpstr>Communication Satellites</vt:lpstr>
      <vt:lpstr>Geostationary Satellites</vt:lpstr>
      <vt:lpstr>Geostationary Satellites</vt:lpstr>
      <vt:lpstr>Geostationary Satellites</vt:lpstr>
      <vt:lpstr>Geostationary Satellites</vt:lpstr>
      <vt:lpstr>Geostationary Satellites</vt:lpstr>
      <vt:lpstr>Geostationary Satellites</vt:lpstr>
      <vt:lpstr>Geostationary Satellites</vt:lpstr>
      <vt:lpstr>Geostationary Satellites</vt:lpstr>
      <vt:lpstr>Medium-Earth Orbit Satellites</vt:lpstr>
      <vt:lpstr>Low-Earth Orbit Satellites</vt:lpstr>
      <vt:lpstr>Low-Earth Orbit Satellites</vt:lpstr>
      <vt:lpstr>Low-Earth Orbit Satellites</vt:lpstr>
      <vt:lpstr>Low-Earth Orbit Satellites</vt:lpstr>
      <vt:lpstr>Low-Earth Orbit Satellites</vt:lpstr>
      <vt:lpstr>Low-Earth Orbit Satellites</vt:lpstr>
      <vt:lpstr>Satellites versus Fiber</vt:lpstr>
      <vt:lpstr>End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Physical Layer</dc:title>
  <dc:creator>Steve_2</dc:creator>
  <cp:lastModifiedBy>chen yanjiao</cp:lastModifiedBy>
  <cp:revision>515</cp:revision>
  <dcterms:created xsi:type="dcterms:W3CDTF">2010-05-05T13:59:50Z</dcterms:created>
  <dcterms:modified xsi:type="dcterms:W3CDTF">2019-03-05T12:08:00Z</dcterms:modified>
</cp:coreProperties>
</file>